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144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4" autoAdjust="0"/>
    <p:restoredTop sz="94660"/>
  </p:normalViewPr>
  <p:slideViewPr>
    <p:cSldViewPr>
      <p:cViewPr>
        <p:scale>
          <a:sx n="100" d="100"/>
          <a:sy n="100" d="100"/>
        </p:scale>
        <p:origin x="-2298" y="10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13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38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19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05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17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4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40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76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08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AFC28-94DC-4834-A943-7D8C440E0F9A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DA58-2B22-4786-8448-93858EAFC8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17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1.wmf"/><Relationship Id="rId5" Type="http://schemas.microsoft.com/office/2007/relationships/hdphoto" Target="../media/hdphoto1.wdp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1.wm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5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g"/><Relationship Id="rId11" Type="http://schemas.microsoft.com/office/2007/relationships/hdphoto" Target="../media/hdphoto4.wdp"/><Relationship Id="rId5" Type="http://schemas.openxmlformats.org/officeDocument/2006/relationships/image" Target="../media/image23.jpeg"/><Relationship Id="rId15" Type="http://schemas.openxmlformats.org/officeDocument/2006/relationships/image" Target="../media/image1.wmf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microsoft.com/office/2007/relationships/hdphoto" Target="../media/hdphoto3.wdp"/><Relationship Id="rId1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01403版Leaflet裏面見開き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4" y="1979712"/>
            <a:ext cx="6221730" cy="431673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88640" y="251520"/>
            <a:ext cx="6480720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国際</a:t>
            </a:r>
            <a:r>
              <a:rPr lang="ja-JP" alt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物理</a:t>
            </a:r>
            <a:r>
              <a:rPr lang="ja-JP" alt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オリンピックへ</a:t>
            </a:r>
            <a:r>
              <a:rPr lang="ja-JP" alt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の道</a:t>
            </a:r>
            <a:endParaRPr kumimoji="1" lang="ja-JP" alt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1293" y="971600"/>
            <a:ext cx="645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毎年開催される国際物理オリンピックには、</a:t>
            </a:r>
            <a:r>
              <a:rPr kumimoji="1" lang="en-US" altLang="ja-JP" sz="1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80</a:t>
            </a:r>
            <a:r>
              <a:rPr kumimoji="1" lang="ja-JP" altLang="en-US" sz="1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以上の国と地域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から、それぞれ５名の代表選手が出場します。大学に入学する前の生徒たちが、物理学の</a:t>
            </a:r>
            <a:r>
              <a:rPr kumimoji="1" lang="ja-JP" altLang="en-US" sz="1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理論と実験コンテスト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で実力を競います。日本代表選手は、国内大会「</a:t>
            </a:r>
            <a:r>
              <a:rPr kumimoji="1" lang="ja-JP" altLang="en-US" sz="1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物理チャレンジ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」での３段階の選抜を経て選ばれます。毎年、高校生に混じって中学生もチャレンジしています。</a:t>
            </a:r>
            <a:endParaRPr kumimoji="1" lang="ja-JP" altLang="en-US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5680">
            <a:off x="3346153" y="7077388"/>
            <a:ext cx="1708562" cy="1281421"/>
          </a:xfrm>
          <a:prstGeom prst="rect">
            <a:avLst/>
          </a:prstGeom>
        </p:spPr>
      </p:pic>
      <p:pic>
        <p:nvPicPr>
          <p:cNvPr id="2051" name="Picture 3" descr="表紙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215">
            <a:off x="5162823" y="6915695"/>
            <a:ext cx="1411980" cy="18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462977" y="6445949"/>
            <a:ext cx="248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全国各地でプレチャレンジを開催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実験やデータのまとめ方などを実習</a:t>
            </a:r>
            <a:endParaRPr kumimoji="1"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2109" y="6445949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第１チャレンジ実験課題レポート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の中から実験優秀賞を授与</a:t>
            </a:r>
            <a:endParaRPr kumimoji="1" lang="en-US" altLang="ja-JP" sz="12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40755" y="8748464"/>
            <a:ext cx="306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NPO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ja-JP" alt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物理オリンピック日本委員会</a:t>
            </a:r>
            <a:endParaRPr kumimoji="1" lang="ja-JP" alt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r="24800"/>
          <a:stretch/>
        </p:blipFill>
        <p:spPr>
          <a:xfrm>
            <a:off x="186585" y="6877575"/>
            <a:ext cx="1551717" cy="173185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lum bright="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220">
            <a:off x="1749304" y="7428316"/>
            <a:ext cx="1518530" cy="1138898"/>
          </a:xfrm>
          <a:prstGeom prst="rect">
            <a:avLst/>
          </a:prstGeom>
        </p:spPr>
      </p:pic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52989"/>
              </p:ext>
            </p:extLst>
          </p:nvPr>
        </p:nvGraphicFramePr>
        <p:xfrm>
          <a:off x="1196752" y="8712713"/>
          <a:ext cx="1067596" cy="32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10" imgW="6480000" imgH="1965960" progId="Photoshop.Image.12">
                  <p:embed/>
                </p:oleObj>
              </mc:Choice>
              <mc:Fallback>
                <p:oleObj name="Image" r:id="rId10" imgW="6480000" imgH="19659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6752" y="8712713"/>
                        <a:ext cx="1067596" cy="323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3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6632" y="251520"/>
            <a:ext cx="6624736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国際</a:t>
            </a:r>
            <a:r>
              <a:rPr lang="ja-JP" alt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物理</a:t>
            </a:r>
            <a:r>
              <a:rPr lang="ja-JP" alt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オリンピック参加から主役へ</a:t>
            </a:r>
            <a:endParaRPr kumimoji="1" lang="ja-JP" alt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10" descr="logo_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5" y="6936145"/>
            <a:ext cx="1359995" cy="823398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2050" name="Picture 2" descr="C:\Users\Public\Pictures\Sample Pictures\IPhO2006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8" y="7865164"/>
            <a:ext cx="1133078" cy="5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\Pictures\Sample Pictures\IPhO2008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5" y="6240605"/>
            <a:ext cx="1080121" cy="6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ublic\Pictures\Sample Pictures\IPhO2009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6" y="5398074"/>
            <a:ext cx="1079720" cy="6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ublic\Pictures\Sample Pictures\IPhO2010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5" y="4387254"/>
            <a:ext cx="1252305" cy="7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1" y="3563888"/>
            <a:ext cx="1262564" cy="62126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" y="2728348"/>
            <a:ext cx="1318544" cy="63888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758623"/>
            <a:ext cx="1184207" cy="74430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883991" y="2438742"/>
            <a:ext cx="4680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国際物理オリンピック　　　　　　　　 </a:t>
            </a:r>
            <a:r>
              <a:rPr lang="en-US" altLang="ja-JP" sz="1400" b="1" dirty="0" smtClean="0">
                <a:latin typeface="Arial" panose="020B0604020202020204" pitchFamily="34" charset="0"/>
                <a:ea typeface="HGPｺﾞｼｯｸE" panose="020B0900000000000000" pitchFamily="50" charset="-128"/>
                <a:cs typeface="Arial" panose="020B0604020202020204" pitchFamily="34" charset="0"/>
              </a:rPr>
              <a:t> IPhO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</a:t>
            </a:r>
            <a:r>
              <a:rPr kumimoji="1"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1967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年に始まった、歴史の長い国際的な大会です。日本の初参加は</a:t>
            </a:r>
            <a:r>
              <a:rPr kumimoji="1"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2006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年、</a:t>
            </a:r>
            <a:r>
              <a:rPr kumimoji="1"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名の代表選手がシンガポール大会に出場し、メダルも獲得しました。その後、イランやベトナム大会などを経て、いまや日本チームは</a:t>
            </a:r>
            <a:r>
              <a:rPr kumimoji="1" lang="en-US" altLang="ja-JP" sz="1400" b="1" dirty="0" smtClean="0">
                <a:latin typeface="Arial" panose="020B0604020202020204" pitchFamily="34" charset="0"/>
                <a:ea typeface="HGPｺﾞｼｯｸE" panose="020B0900000000000000" pitchFamily="50" charset="-128"/>
                <a:cs typeface="Arial" panose="020B0604020202020204" pitchFamily="34" charset="0"/>
              </a:rPr>
              <a:t>IPhO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では強豪チームになりました。</a:t>
            </a:r>
            <a:endParaRPr kumimoji="1" lang="en-US" altLang="ja-JP" sz="1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1772816" y="1187624"/>
            <a:ext cx="722196" cy="4375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671562" y="1187624"/>
            <a:ext cx="3277718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IPhO2022</a:t>
            </a:r>
            <a:r>
              <a:rPr lang="en-US" altLang="ja-JP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Japan</a:t>
            </a:r>
            <a:endParaRPr lang="ja-JP" alt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0250716"/>
          <p:cNvPicPr>
            <a:picLocks noChangeAspect="1" noChangeArrowheads="1"/>
          </p:cNvPicPr>
          <p:nvPr/>
        </p:nvPicPr>
        <p:blipFill>
          <a:blip r:embed="rId11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5"/>
          <a:stretch>
            <a:fillRect/>
          </a:stretch>
        </p:blipFill>
        <p:spPr bwMode="auto">
          <a:xfrm rot="-161644">
            <a:off x="1877545" y="3646228"/>
            <a:ext cx="2370416" cy="14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12" y="5286794"/>
            <a:ext cx="1900520" cy="331765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96" y="6784262"/>
            <a:ext cx="3037246" cy="1847789"/>
          </a:xfrm>
          <a:prstGeom prst="rect">
            <a:avLst/>
          </a:prstGeom>
        </p:spPr>
      </p:pic>
      <p:pic>
        <p:nvPicPr>
          <p:cNvPr id="1027" name="Picture 3" descr="farewell3"/>
          <p:cNvPicPr>
            <a:picLocks noChangeAspect="1" noChangeArrowheads="1"/>
          </p:cNvPicPr>
          <p:nvPr/>
        </p:nvPicPr>
        <p:blipFill>
          <a:blip r:embed="rId1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4"/>
          <a:stretch>
            <a:fillRect/>
          </a:stretch>
        </p:blipFill>
        <p:spPr bwMode="auto">
          <a:xfrm rot="278288">
            <a:off x="4112238" y="5284454"/>
            <a:ext cx="2504404" cy="14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 rot="20917733">
            <a:off x="3619834" y="1813184"/>
            <a:ext cx="291564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</a:t>
            </a:r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年後</a:t>
            </a:r>
            <a:r>
              <a:rPr lang="en-US" altLang="ja-JP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(2022</a:t>
            </a:r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r>
              <a:rPr lang="ja-JP" alt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には</a:t>
            </a:r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日本で開催</a:t>
            </a:r>
            <a:endParaRPr lang="en-US" altLang="ja-JP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めざせ、金メダル！</a:t>
            </a:r>
            <a:endParaRPr lang="ja-JP" alt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28" name="Picture 76" descr="DSC02226"/>
          <p:cNvPicPr>
            <a:picLocks noChangeAspect="1" noChangeArrowheads="1"/>
          </p:cNvPicPr>
          <p:nvPr/>
        </p:nvPicPr>
        <p:blipFill>
          <a:blip r:embed="rId15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3"/>
          <a:stretch>
            <a:fillRect/>
          </a:stretch>
        </p:blipFill>
        <p:spPr bwMode="auto">
          <a:xfrm>
            <a:off x="4437112" y="3635896"/>
            <a:ext cx="2163855" cy="15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60648" y="8430314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2006</a:t>
            </a:r>
            <a:r>
              <a:rPr kumimoji="1" lang="ja-JP" altLang="en-US" sz="800" b="1" dirty="0" smtClean="0"/>
              <a:t>年シンガポール大会</a:t>
            </a:r>
            <a:endParaRPr kumimoji="1" lang="ja-JP" altLang="en-US" sz="8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9045" y="7682295"/>
            <a:ext cx="9557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2007</a:t>
            </a:r>
            <a:r>
              <a:rPr kumimoji="1" lang="ja-JP" altLang="en-US" sz="800" b="1" dirty="0" smtClean="0"/>
              <a:t>年イラン大会</a:t>
            </a:r>
            <a:endParaRPr kumimoji="1" lang="ja-JP" altLang="en-US" sz="8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0648" y="6889536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2008</a:t>
            </a:r>
            <a:r>
              <a:rPr kumimoji="1" lang="ja-JP" altLang="en-US" sz="800" b="1" dirty="0" smtClean="0"/>
              <a:t>年ベトナム大会</a:t>
            </a:r>
            <a:endParaRPr kumimoji="1" lang="ja-JP" altLang="en-US" sz="8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6950" y="6068994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2009</a:t>
            </a:r>
            <a:r>
              <a:rPr kumimoji="1" lang="ja-JP" altLang="en-US" sz="800" b="1" dirty="0" smtClean="0"/>
              <a:t>年メキシコ大会</a:t>
            </a:r>
            <a:endParaRPr kumimoji="1" lang="ja-JP" altLang="en-US" sz="8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0648" y="5155108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2010</a:t>
            </a:r>
            <a:r>
              <a:rPr kumimoji="1" lang="ja-JP" altLang="en-US" sz="800" b="1" dirty="0" smtClean="0"/>
              <a:t>年クロアチア大会</a:t>
            </a:r>
            <a:endParaRPr kumimoji="1" lang="ja-JP" altLang="en-US" sz="8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4298" y="4150461"/>
            <a:ext cx="8611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2011</a:t>
            </a:r>
            <a:r>
              <a:rPr kumimoji="1" lang="ja-JP" altLang="en-US" sz="800" b="1" dirty="0" smtClean="0"/>
              <a:t>年タイ大会</a:t>
            </a:r>
            <a:endParaRPr kumimoji="1" lang="ja-JP" altLang="en-US" sz="8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9045" y="3335449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2012</a:t>
            </a:r>
            <a:r>
              <a:rPr kumimoji="1" lang="ja-JP" altLang="en-US" sz="800" b="1" dirty="0" smtClean="0"/>
              <a:t>年エストニア大会</a:t>
            </a:r>
            <a:endParaRPr kumimoji="1" lang="ja-JP" altLang="en-US" sz="8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0648" y="2453944"/>
            <a:ext cx="1162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2013</a:t>
            </a:r>
            <a:r>
              <a:rPr kumimoji="1" lang="ja-JP" altLang="en-US" sz="800" b="1" dirty="0" smtClean="0"/>
              <a:t>年デンマーク大会</a:t>
            </a:r>
            <a:endParaRPr kumimoji="1" lang="ja-JP" altLang="en-US" sz="800" b="1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6">
            <a:lum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6"/>
          <a:stretch/>
        </p:blipFill>
        <p:spPr>
          <a:xfrm>
            <a:off x="188640" y="990764"/>
            <a:ext cx="1459669" cy="63441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279698" y="1522378"/>
            <a:ext cx="1229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2014</a:t>
            </a:r>
            <a:r>
              <a:rPr kumimoji="1" lang="ja-JP" altLang="en-US" sz="800" b="1" dirty="0" smtClean="0"/>
              <a:t>年カザフスタン大会</a:t>
            </a:r>
            <a:endParaRPr kumimoji="1" lang="ja-JP" altLang="en-US" sz="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30806" y="819565"/>
            <a:ext cx="315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IPhO  International Physics Olympiad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29195" y="8725011"/>
            <a:ext cx="306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NPO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ja-JP" alt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物理オリンピック日本委員会</a:t>
            </a:r>
            <a:endParaRPr kumimoji="1" lang="ja-JP" alt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663479"/>
              </p:ext>
            </p:extLst>
          </p:nvPr>
        </p:nvGraphicFramePr>
        <p:xfrm>
          <a:off x="1451205" y="8712713"/>
          <a:ext cx="1067596" cy="32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17" imgW="6480000" imgH="1965960" progId="Photoshop.Image.12">
                  <p:embed/>
                </p:oleObj>
              </mc:Choice>
              <mc:Fallback>
                <p:oleObj name="Image" r:id="rId17" imgW="6480000" imgH="19659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51205" y="8712713"/>
                        <a:ext cx="1067596" cy="323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2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6632" y="179512"/>
            <a:ext cx="6634775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物理チャレンジ１０周年のあゆみ</a:t>
            </a:r>
            <a:endParaRPr kumimoji="1" lang="ja-JP" alt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正方形/長方形 6" descr="大理石 (緑)"/>
          <p:cNvSpPr>
            <a:spLocks noChangeArrowheads="1"/>
          </p:cNvSpPr>
          <p:nvPr/>
        </p:nvSpPr>
        <p:spPr bwMode="auto">
          <a:xfrm>
            <a:off x="490679" y="6876256"/>
            <a:ext cx="6034665" cy="175168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indent="228600">
              <a:spcAft>
                <a:spcPts val="0"/>
              </a:spcAft>
            </a:pPr>
            <a:r>
              <a:rPr lang="ja-JP" sz="1600" kern="100" dirty="0" smtClean="0">
                <a:solidFill>
                  <a:schemeClr val="tx2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物理</a:t>
            </a:r>
            <a:r>
              <a:rPr lang="ja-JP" sz="1600" kern="100" dirty="0">
                <a:solidFill>
                  <a:schemeClr val="tx2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チャレンジ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10</a:t>
            </a:r>
            <a:r>
              <a:rPr lang="ja-JP" sz="1600" kern="100" dirty="0" smtClean="0">
                <a:solidFill>
                  <a:schemeClr val="tx2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周年</a:t>
            </a:r>
            <a:r>
              <a:rPr lang="ja-JP" altLang="en-US" sz="1600" kern="100" dirty="0" smtClean="0">
                <a:solidFill>
                  <a:schemeClr val="tx2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記念イベント</a:t>
            </a:r>
            <a:r>
              <a:rPr lang="ja-JP" altLang="en-US" sz="1600" kern="100" dirty="0" smtClean="0">
                <a:solidFill>
                  <a:srgbClr val="0070C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　</a:t>
            </a:r>
            <a:endParaRPr lang="en-US" altLang="ja-JP" sz="1600" kern="1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/>
            </a:endParaRPr>
          </a:p>
          <a:p>
            <a:pPr indent="228600">
              <a:lnSpc>
                <a:spcPts val="3700"/>
              </a:lnSpc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ジュニアチャレンジ</a:t>
            </a:r>
            <a:r>
              <a:rPr lang="ja-JP" altLang="en-US" sz="2000" kern="100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（小学生対象）</a:t>
            </a:r>
            <a:endParaRPr lang="en-US" altLang="ja-JP" sz="2000" kern="100" dirty="0" smtClean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ja-JP" altLang="en-US" sz="1400" kern="100" dirty="0" smtClean="0">
                <a:solidFill>
                  <a:srgbClr val="00206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仙台：東北</a:t>
            </a:r>
            <a:r>
              <a:rPr lang="ja-JP" altLang="en-US" sz="1400" kern="100" dirty="0" smtClean="0">
                <a:solidFill>
                  <a:srgbClr val="00206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大学；</a:t>
            </a:r>
            <a:endParaRPr lang="en-US" altLang="ja-JP" sz="1400" kern="100" dirty="0" smtClean="0">
              <a:solidFill>
                <a:srgbClr val="002060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ja-JP" altLang="en-US" sz="1400" kern="100" dirty="0" smtClean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岡山</a:t>
            </a:r>
            <a:r>
              <a:rPr lang="ja-JP" altLang="en-US" sz="1400" kern="1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：</a:t>
            </a:r>
            <a:r>
              <a:rPr lang="ja-JP" altLang="en-US" sz="1400" kern="100" dirty="0" smtClean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岡山大学；</a:t>
            </a:r>
            <a:r>
              <a:rPr lang="en-US" altLang="ja-JP" sz="1400" kern="100" dirty="0" smtClean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8</a:t>
            </a:r>
            <a:r>
              <a:rPr lang="ja-JP" altLang="en-US" sz="1400" kern="100" dirty="0" smtClean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月</a:t>
            </a:r>
            <a:r>
              <a:rPr lang="en-US" altLang="ja-JP" sz="1400" kern="100" dirty="0" smtClean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30</a:t>
            </a:r>
            <a:r>
              <a:rPr lang="ja-JP" altLang="en-US" sz="1400" kern="100" dirty="0" smtClean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日（日）</a:t>
            </a:r>
            <a:r>
              <a:rPr lang="ja-JP" altLang="en-US" sz="1400" kern="100" dirty="0" smtClean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　　</a:t>
            </a:r>
            <a:endParaRPr lang="en-US" altLang="ja-JP" sz="1400" kern="100" dirty="0" smtClean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ja-JP" altLang="en-US" sz="1400" kern="100" dirty="0" smtClean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東京：東京</a:t>
            </a:r>
            <a:r>
              <a:rPr lang="ja-JP" altLang="en-US" sz="1400" kern="100" dirty="0" smtClean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理科大学；　など</a:t>
            </a:r>
            <a:endParaRPr lang="en-US" altLang="ja-JP" sz="1400" kern="100" dirty="0" smtClean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0940" y="6372200"/>
            <a:ext cx="319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2005</a:t>
            </a:r>
            <a:r>
              <a:rPr kumimoji="1" lang="ja-JP" altLang="en-US" sz="1200" dirty="0" smtClean="0">
                <a:latin typeface="+mn-ea"/>
              </a:rPr>
              <a:t>年に</a:t>
            </a:r>
            <a:r>
              <a:rPr kumimoji="1" lang="en-US" altLang="ja-JP" sz="1200" dirty="0" smtClean="0">
                <a:latin typeface="+mn-ea"/>
              </a:rPr>
              <a:t>300</a:t>
            </a:r>
            <a:r>
              <a:rPr kumimoji="1" lang="ja-JP" altLang="en-US" sz="1200" dirty="0" smtClean="0">
                <a:latin typeface="+mn-ea"/>
              </a:rPr>
              <a:t>名弱の挑戦者で始まった物理チャレンジは、</a:t>
            </a:r>
            <a:r>
              <a:rPr kumimoji="1" lang="en-US" altLang="ja-JP" sz="1200" dirty="0" smtClean="0">
                <a:latin typeface="+mn-ea"/>
              </a:rPr>
              <a:t>11</a:t>
            </a:r>
            <a:r>
              <a:rPr kumimoji="1" lang="ja-JP" altLang="en-US" sz="1200" dirty="0" smtClean="0">
                <a:latin typeface="+mn-ea"/>
              </a:rPr>
              <a:t>回目</a:t>
            </a:r>
            <a:r>
              <a:rPr kumimoji="1" lang="ja-JP" altLang="en-US" sz="1200" dirty="0" smtClean="0">
                <a:latin typeface="+mn-ea"/>
              </a:rPr>
              <a:t>の今年</a:t>
            </a:r>
            <a:r>
              <a:rPr kumimoji="1" lang="en-US" altLang="ja-JP" sz="1200" dirty="0" smtClean="0">
                <a:latin typeface="+mn-ea"/>
              </a:rPr>
              <a:t>1900</a:t>
            </a:r>
            <a:r>
              <a:rPr kumimoji="1" lang="ja-JP" altLang="en-US" sz="1200" dirty="0" smtClean="0">
                <a:latin typeface="+mn-ea"/>
              </a:rPr>
              <a:t>名を超えました。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9040" y="637220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物理チャレンジ挑戦者は全国に広がっています。</a:t>
            </a:r>
            <a:endParaRPr kumimoji="1" lang="ja-JP" altLang="en-US" sz="1200" dirty="0"/>
          </a:p>
        </p:txBody>
      </p:sp>
      <p:pic>
        <p:nvPicPr>
          <p:cNvPr id="11" name="Picture 5" descr="実験風景"/>
          <p:cNvPicPr>
            <a:picLocks noChangeAspect="1" noChangeArrowheads="1"/>
          </p:cNvPicPr>
          <p:nvPr/>
        </p:nvPicPr>
        <p:blipFill rotWithShape="1">
          <a:blip r:embed="rId4" cstate="print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/>
          <a:stretch/>
        </p:blipFill>
        <p:spPr bwMode="auto">
          <a:xfrm>
            <a:off x="4319390" y="1082234"/>
            <a:ext cx="2349970" cy="16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32656" y="779693"/>
            <a:ext cx="237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+mn-ea"/>
              </a:rPr>
              <a:t>第２チャレンジ（全国大会）</a:t>
            </a:r>
            <a:endParaRPr kumimoji="1" lang="ja-JP" altLang="en-US" sz="1400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6984" r="2946" b="6562"/>
          <a:stretch/>
        </p:blipFill>
        <p:spPr>
          <a:xfrm>
            <a:off x="452846" y="4355976"/>
            <a:ext cx="2976154" cy="206077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4980" r="19599" b="3391"/>
          <a:stretch/>
        </p:blipFill>
        <p:spPr>
          <a:xfrm>
            <a:off x="3645024" y="3667814"/>
            <a:ext cx="2736304" cy="273630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4"/>
          <a:stretch/>
        </p:blipFill>
        <p:spPr>
          <a:xfrm>
            <a:off x="332656" y="1082234"/>
            <a:ext cx="3916421" cy="168956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643097" y="2743974"/>
            <a:ext cx="18822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試験時間５時間におよぶ実験コンテスト</a:t>
            </a:r>
            <a:endParaRPr kumimoji="1" lang="ja-JP" altLang="en-US" sz="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3016" y="29878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第２チャレンジでは、理論と実験試験だけでなく、フィジックス・ライブでデモ実験を楽しんだり、研究所見学で研究者と懇談したりできます。</a:t>
            </a:r>
            <a:endParaRPr kumimoji="1" lang="ja-JP" altLang="en-US" sz="1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8" cstate="print">
            <a:lum bright="14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37" t="5854" r="10430" b="14213"/>
          <a:stretch/>
        </p:blipFill>
        <p:spPr>
          <a:xfrm>
            <a:off x="212069" y="2959418"/>
            <a:ext cx="1798935" cy="119929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28787" y="8733590"/>
            <a:ext cx="306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NPO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ja-JP" alt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物理オリンピック日本委員会</a:t>
            </a:r>
            <a:endParaRPr kumimoji="1" lang="ja-JP" alt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 cstate="print">
            <a:lum bright="17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0" r="11610" b="5593"/>
          <a:stretch/>
        </p:blipFill>
        <p:spPr>
          <a:xfrm>
            <a:off x="2103487" y="2959418"/>
            <a:ext cx="1469529" cy="120158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12" cstate="print">
            <a:lum bright="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"/>
          <a:stretch/>
        </p:blipFill>
        <p:spPr>
          <a:xfrm rot="750042">
            <a:off x="4935965" y="6828644"/>
            <a:ext cx="1427703" cy="984891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 rot="20851204">
            <a:off x="4556617" y="7866933"/>
            <a:ext cx="214399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めざせ</a:t>
            </a:r>
            <a:r>
              <a:rPr lang="en-US" altLang="ja-JP" sz="16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!</a:t>
            </a:r>
          </a:p>
          <a:p>
            <a:pPr algn="ctr"/>
            <a:r>
              <a:rPr lang="en-US" altLang="ja-JP" sz="16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2022</a:t>
            </a:r>
            <a:r>
              <a:rPr lang="ja-JP" altLang="en-US" sz="16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ja-JP" altLang="en-US" sz="16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HGPｺﾞｼｯｸE" panose="020B0900000000000000" pitchFamily="50" charset="-128"/>
                <a:cs typeface="Arial" panose="020B0604020202020204" pitchFamily="34" charset="0"/>
              </a:rPr>
              <a:t>IPhO Japan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HGPｺﾞｼｯｸE" panose="020B0900000000000000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808731"/>
              </p:ext>
            </p:extLst>
          </p:nvPr>
        </p:nvGraphicFramePr>
        <p:xfrm>
          <a:off x="1425300" y="8712713"/>
          <a:ext cx="1067596" cy="32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Image" r:id="rId14" imgW="6480000" imgH="1965960" progId="Photoshop.Image.12">
                  <p:embed/>
                </p:oleObj>
              </mc:Choice>
              <mc:Fallback>
                <p:oleObj name="Image" r:id="rId14" imgW="6480000" imgH="19659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25300" y="8712713"/>
                        <a:ext cx="1067596" cy="323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7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287</Words>
  <Application>Microsoft Office PowerPoint</Application>
  <PresentationFormat>画面に合わせる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5" baseType="lpstr">
      <vt:lpstr>Office ​​テーマ</vt:lpstr>
      <vt:lpstr>Image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harada</dc:creator>
  <cp:lastModifiedBy>harada</cp:lastModifiedBy>
  <cp:revision>65</cp:revision>
  <cp:lastPrinted>2014-06-20T01:38:38Z</cp:lastPrinted>
  <dcterms:created xsi:type="dcterms:W3CDTF">2014-06-06T00:33:59Z</dcterms:created>
  <dcterms:modified xsi:type="dcterms:W3CDTF">2015-07-07T02:50:36Z</dcterms:modified>
</cp:coreProperties>
</file>